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32" y="7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7AB60-302B-4092-AC88-9D7D7169214C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CD67D-A58C-466B-B229-50D8AE068C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1449D-0BF0-49F3-B274-989761F9FAC5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BFD4-1D8C-4251-96DB-72D5DAF5C8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68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6"/>
            <a:ext cx="5637011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3132291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9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731520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7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2"/>
            <a:ext cx="597049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3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731521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6" y="3497803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7"/>
            <a:ext cx="369411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9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1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172201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1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32736896"/>
              </p:ext>
            </p:extLst>
          </p:nvPr>
        </p:nvGraphicFramePr>
        <p:xfrm>
          <a:off x="142847" y="642919"/>
          <a:ext cx="8858309" cy="6063873"/>
        </p:xfrm>
        <a:graphic>
          <a:graphicData uri="http://schemas.openxmlformats.org/drawingml/2006/table">
            <a:tbl>
              <a:tblPr/>
              <a:tblGrid>
                <a:gridCol w="1265457"/>
                <a:gridCol w="1234870"/>
                <a:gridCol w="1285884"/>
                <a:gridCol w="1071570"/>
                <a:gridCol w="1214446"/>
                <a:gridCol w="1428760"/>
                <a:gridCol w="1357322"/>
              </a:tblGrid>
              <a:tr h="302461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пн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вт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ср</a:t>
                      </a:r>
                    </a:p>
                  </a:txBody>
                  <a:tcPr marL="63667" marR="31557" marT="31557" marB="31557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чт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пт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сб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400" b="1" kern="1400" dirty="0" err="1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вс</a:t>
                      </a:r>
                      <a:endParaRPr lang="ru-RU" sz="1400" b="1" kern="1400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63667" marR="31557" marT="31557" marB="31557" anchor="ctr">
                    <a:lnL>
                      <a:noFill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  <a:tr h="1126298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kern="1400" dirty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 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800" b="1" i="1" kern="1400" dirty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 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800" b="1" i="1" kern="1400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3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5</a:t>
                      </a:r>
                    </a:p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06974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6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изготовлению поделок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Радиотрансляция«Лейся музыка»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Лето-чудная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пора»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программа«Улица радости»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Радиотрансляцияконцертной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программы «День семьи, любви и верности»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по ритмике от Молодёжного Театра. 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Музыкальные игры «Музыкальный час»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Викторина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«Знатоки Тульской области» </a:t>
                      </a:r>
                      <a:r>
                        <a:rPr lang="ru-RU" sz="12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Спортивные эстафеты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«Дорожный серпантин»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11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«С бухты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барахты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Тематическое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занятие «</a:t>
                      </a:r>
                      <a:r>
                        <a:rPr lang="ru-RU" sz="1200" b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Филлимоновская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игрушка»</a:t>
                      </a:r>
                      <a:r>
                        <a:rPr lang="ru-RU" sz="12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МУЗ</a:t>
                      </a: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Краеведческая шкатулка«От «А» до «Я» - наша Тульская земля»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Футбол. Начальная подготовка к основной тренировке </a:t>
                      </a:r>
                      <a:r>
                        <a:rPr lang="ru-RU" sz="1200" b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ЦС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Control 1"/>
          <p:cNvSpPr>
            <a:spLocks noChangeArrowheads="1" noChangeShapeType="1"/>
          </p:cNvSpPr>
          <p:nvPr/>
        </p:nvSpPr>
        <p:spPr bwMode="auto">
          <a:xfrm>
            <a:off x="3878263" y="6858000"/>
            <a:ext cx="1193803" cy="311150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22293" y="0"/>
            <a:ext cx="221887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i="1" kern="1400" cap="none" spc="0" dirty="0" smtClean="0">
                <a:ln w="1905"/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ИЮЛЬ 2020</a:t>
            </a:r>
            <a:endParaRPr lang="ru-RU" sz="2800" b="1" i="1" cap="none" spc="0" dirty="0">
              <a:ln w="1905"/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422" b="24875"/>
          <a:stretch/>
        </p:blipFill>
        <p:spPr>
          <a:xfrm>
            <a:off x="214282" y="1000108"/>
            <a:ext cx="1065393" cy="97967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51520" y="0"/>
            <a:ext cx="39356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i="1" kern="1400" cap="none" spc="0" dirty="0" smtClean="0">
                <a:ln w="1905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  <a:tileRect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ЛЕТО В ПАРКАХ</a:t>
            </a:r>
            <a:endParaRPr lang="ru-RU" sz="3200" b="1" i="1" cap="none" spc="0" dirty="0">
              <a:ln w="1905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16200000" scaled="1"/>
                <a:tileRect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2" name="Control 1"/>
          <p:cNvSpPr>
            <a:spLocks noChangeArrowheads="1" noChangeShapeType="1"/>
          </p:cNvSpPr>
          <p:nvPr/>
        </p:nvSpPr>
        <p:spPr bwMode="auto">
          <a:xfrm>
            <a:off x="4214811" y="6215082"/>
            <a:ext cx="928694" cy="42862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0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73826"/>
          <a:ext cx="8715438" cy="5612628"/>
        </p:xfrm>
        <a:graphic>
          <a:graphicData uri="http://schemas.openxmlformats.org/drawingml/2006/table">
            <a:tbl>
              <a:tblPr/>
              <a:tblGrid>
                <a:gridCol w="1214446"/>
                <a:gridCol w="1214446"/>
                <a:gridCol w="1285884"/>
                <a:gridCol w="1071570"/>
                <a:gridCol w="1214446"/>
                <a:gridCol w="1428760"/>
                <a:gridCol w="1285886"/>
              </a:tblGrid>
              <a:tr h="5184000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 интересных открытий «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Лето.Солнце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 фантазий»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физической подготовки «Границы спорта»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Экологический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микс:игры+</a:t>
                      </a:r>
                      <a:r>
                        <a:rPr lang="ru-RU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викторины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изготовлению поделок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 smtClean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Флешмоб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викторины«Час веселых затей»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по ритмике от Молодёжного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Театра.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 smtClean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«Предметы прошлых лет»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«Предметы  прошлых лет»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«По секрету всему свету»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Спортивная программа «Развитие  силовых качеств в футболе (от 5 лет)»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ЦС 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18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«Озорные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вытворяшки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Информационно-развлекательная программа«Птицы это радость» 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«Зеленый фитнес»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ЦС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Игротека «Цветные загадки» 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31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1" kern="1400" dirty="0" smtClean="0">
                        <a:solidFill>
                          <a:srgbClr val="C00000"/>
                        </a:solidFill>
                        <a:effectLst/>
                        <a:latin typeface="Century Schoolbook"/>
                        <a:ea typeface="+mn-ea"/>
                        <a:cs typeface="+mn-cs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u="none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214290"/>
          <a:ext cx="8858315" cy="4572032"/>
        </p:xfrm>
        <a:graphic>
          <a:graphicData uri="http://schemas.openxmlformats.org/drawingml/2006/table">
            <a:tbl>
              <a:tblPr/>
              <a:tblGrid>
                <a:gridCol w="1265458"/>
                <a:gridCol w="1288330"/>
                <a:gridCol w="1242623"/>
                <a:gridCol w="1132811"/>
                <a:gridCol w="1143008"/>
                <a:gridCol w="1428760"/>
                <a:gridCol w="1357325"/>
              </a:tblGrid>
              <a:tr h="4572032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  <a:ea typeface="+mn-ea"/>
                          <a:cs typeface="+mn-cs"/>
                        </a:rPr>
                        <a:t>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изготовлению поделок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 </a:t>
                      </a:r>
                      <a:r>
                        <a:rPr lang="ru-RU" sz="12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Информационноразвлекательнаяпрограмма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«Дымковская игрушка» 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 соревнования по силовым видам спорта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изготовлению поделок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«Ура! Зажигает детвора»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по ритмике от Молодёжного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Театра. 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23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«Оранжевое настроение»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Спортивные эстафеты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24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Интеллектуаль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ные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игры- шашки,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шахм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аты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Радиотрансл-я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«Лейся музыка»</a:t>
                      </a:r>
                    </a:p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«Удивительный музей»</a:t>
                      </a: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 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«Наше радужное лето»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  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26</a:t>
                      </a:r>
                      <a:endParaRPr lang="ru-RU" sz="1200" b="0" u="sng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Литературно-познавательное состязание «Крестики-нолики» </a:t>
                      </a:r>
                      <a:r>
                        <a:rPr lang="ru-RU" sz="1200" b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БИБ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u="sng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Спортивные тренировки с мягким </a:t>
                      </a:r>
                      <a:r>
                        <a:rPr lang="ru-RU" sz="1200" b="0" u="none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мячем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ЦС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397000"/>
          <a:ext cx="8858312" cy="5366634"/>
        </p:xfrm>
        <a:graphic>
          <a:graphicData uri="http://schemas.openxmlformats.org/drawingml/2006/table">
            <a:tbl>
              <a:tblPr/>
              <a:tblGrid>
                <a:gridCol w="1285884"/>
                <a:gridCol w="1285884"/>
                <a:gridCol w="1214446"/>
                <a:gridCol w="1214446"/>
                <a:gridCol w="1091975"/>
                <a:gridCol w="1408355"/>
                <a:gridCol w="1357322"/>
              </a:tblGrid>
              <a:tr h="2414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 развлекательная программа «Глиняное чудо»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МУЗ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Экскурсия по старому парку </a:t>
                      </a:r>
                      <a:r>
                        <a:rPr lang="ru-RU" sz="1200" b="0" u="none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Спортивные тренировки с </a:t>
                      </a:r>
                      <a:r>
                        <a:rPr lang="ru-RU" sz="1200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мячем</a:t>
                      </a:r>
                      <a:r>
                        <a:rPr lang="ru-RU" sz="1200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i="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ЦС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28</a:t>
                      </a:r>
                      <a:endParaRPr lang="ru-RU" sz="1200" b="0" u="sng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 рисованию «Маленький Малевич»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по изготовлению поделок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Радиотрансляция«Лейся музыка»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29</a:t>
                      </a:r>
                      <a:endParaRPr lang="ru-RU" sz="1200" b="0" u="sng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программа «Искатели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развлечений»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Познавательная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программ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коробке с карандашами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Занятия по ритмике от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Молодёжного театра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</a:t>
                      </a: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Радиотрансляция«Лейся музыка»</a:t>
                      </a: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30</a:t>
                      </a:r>
                      <a:endParaRPr lang="ru-RU" sz="1200" b="0" u="sng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Спортивная эстафета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«Стартуют все»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Литературные загадки «Вы это можете, вы это знаете»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Мини соревнования по силовым видам спорта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ЦД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 концертной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программы «День дружбы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</a:t>
                      </a: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kern="1400" dirty="0" smtClean="0">
                          <a:solidFill>
                            <a:srgbClr val="C00000"/>
                          </a:solidFill>
                          <a:effectLst/>
                          <a:latin typeface="Century Schoolbook"/>
                        </a:rPr>
                        <a:t>31</a:t>
                      </a:r>
                      <a:endParaRPr lang="ru-RU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Железнодор-ый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  <a:endParaRPr lang="ru-RU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Мастер-класс «Кукла-травница» 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</a:t>
                      </a:r>
                      <a:endParaRPr lang="ru-RU" sz="1200" b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sng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Машиностр-ный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парк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11-00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Музыкально-развлекательные игры на свежем воздухе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12-00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Основы физической подготовки «Границы спорта»</a:t>
                      </a:r>
                      <a:r>
                        <a:rPr lang="ru-RU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ЦС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17-00</a:t>
                      </a:r>
                      <a:r>
                        <a:rPr lang="ru-RU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Радиотрансляция«Лейся музыка»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sng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i="0" kern="12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500174"/>
          <a:ext cx="8712966" cy="3151210"/>
        </p:xfrm>
        <a:graphic>
          <a:graphicData uri="http://schemas.openxmlformats.org/drawingml/2006/table">
            <a:tbl>
              <a:tblPr/>
              <a:tblGrid>
                <a:gridCol w="1244694"/>
                <a:gridCol w="1267190"/>
                <a:gridCol w="1222234"/>
                <a:gridCol w="1244712"/>
                <a:gridCol w="1244712"/>
                <a:gridCol w="1244712"/>
                <a:gridCol w="1244712"/>
              </a:tblGrid>
              <a:tr h="104665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57902"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i="1" kern="1400" dirty="0">
                        <a:solidFill>
                          <a:srgbClr val="C00000"/>
                        </a:solidFill>
                        <a:effectLst/>
                        <a:latin typeface="Century Schoolbook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46654"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i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14282" y="1500174"/>
          <a:ext cx="8712966" cy="1046654"/>
        </p:xfrm>
        <a:graphic>
          <a:graphicData uri="http://schemas.openxmlformats.org/drawingml/2006/table">
            <a:tbl>
              <a:tblPr/>
              <a:tblGrid>
                <a:gridCol w="1244694"/>
                <a:gridCol w="1267190"/>
                <a:gridCol w="1222234"/>
                <a:gridCol w="1244712"/>
                <a:gridCol w="1244712"/>
                <a:gridCol w="1244712"/>
                <a:gridCol w="1244712"/>
              </a:tblGrid>
              <a:tr h="104665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3667" marR="31557" marT="28789" marB="28789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3667" marR="31557" marT="31557" marB="31557">
                    <a:lnL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4414</TotalTime>
  <Words>750</Words>
  <Application>Microsoft Office PowerPoint</Application>
  <PresentationFormat>Экран (4:3)</PresentationFormat>
  <Paragraphs>304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1</cp:lastModifiedBy>
  <cp:revision>308</cp:revision>
  <dcterms:created xsi:type="dcterms:W3CDTF">2016-06-17T09:17:12Z</dcterms:created>
  <dcterms:modified xsi:type="dcterms:W3CDTF">2020-07-24T09:32:41Z</dcterms:modified>
</cp:coreProperties>
</file>