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7AB60-302B-4092-AC88-9D7D7169214C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CD67D-A58C-466B-B229-50D8AE068CB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1449D-0BF0-49F3-B274-989761F9FAC5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BFD4-1D8C-4251-96DB-72D5DAF5C8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688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6"/>
            <a:ext cx="5637011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3132291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9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731520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7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2"/>
            <a:ext cx="5970495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3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2209801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731521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6" y="3497803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7"/>
            <a:ext cx="369411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9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1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1" y="6172201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1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553866"/>
              </p:ext>
            </p:extLst>
          </p:nvPr>
        </p:nvGraphicFramePr>
        <p:xfrm>
          <a:off x="0" y="865473"/>
          <a:ext cx="9143998" cy="5000689"/>
        </p:xfrm>
        <a:graphic>
          <a:graphicData uri="http://schemas.openxmlformats.org/drawingml/2006/table">
            <a:tbl>
              <a:tblPr/>
              <a:tblGrid>
                <a:gridCol w="1043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036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246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kern="1400" dirty="0" err="1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пн</a:t>
                      </a:r>
                      <a:endParaRPr lang="ru-RU" sz="1400" b="1" kern="1400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63667" marR="31557" marT="31557" marB="31557" anchor="ctr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kern="1400" dirty="0" err="1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вт</a:t>
                      </a:r>
                      <a:endParaRPr lang="ru-RU" sz="1400" b="1" kern="1400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63667" marR="31557" marT="31557" marB="31557" anchor="ctr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kern="1400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ср</a:t>
                      </a:r>
                    </a:p>
                  </a:txBody>
                  <a:tcPr marL="63667" marR="31557" marT="31557" marB="31557" anchor="ctr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kern="1400" dirty="0" err="1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чт</a:t>
                      </a:r>
                      <a:endParaRPr lang="ru-RU" sz="1400" b="1" kern="1400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63667" marR="31557" marT="31557" marB="31557" anchor="ctr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kern="1400" dirty="0" err="1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пт</a:t>
                      </a:r>
                      <a:endParaRPr lang="ru-RU" sz="1400" b="1" kern="1400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63667" marR="31557" marT="31557" marB="31557" anchor="ctr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kern="1400" dirty="0" err="1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сб</a:t>
                      </a:r>
                      <a:endParaRPr lang="ru-RU" sz="1400" b="1" kern="1400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63667" marR="31557" marT="31557" marB="31557" anchor="ctr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kern="1400" dirty="0" err="1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вс</a:t>
                      </a:r>
                      <a:endParaRPr lang="ru-RU" sz="1400" b="1" kern="1400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63667" marR="31557" marT="31557" marB="31557" anchor="ctr">
                    <a:lnL>
                      <a:noFill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96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i="1" kern="1400" dirty="0">
                        <a:solidFill>
                          <a:srgbClr val="C00000"/>
                        </a:solidFill>
                        <a:effectLst/>
                        <a:latin typeface="Century Schoolbook"/>
                        <a:ea typeface="+mn-ea"/>
                        <a:cs typeface="+mn-cs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1" i="1" kern="1400" dirty="0">
                          <a:solidFill>
                            <a:srgbClr val="C00000"/>
                          </a:solidFill>
                          <a:effectLst/>
                          <a:latin typeface="Century Schoolbook"/>
                        </a:rPr>
                        <a:t> </a:t>
                      </a: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i="1" kern="1400" dirty="0">
                        <a:solidFill>
                          <a:schemeClr val="tx1"/>
                        </a:solidFill>
                        <a:effectLst/>
                        <a:latin typeface="Century Schoolbook"/>
                        <a:ea typeface="+mn-ea"/>
                        <a:cs typeface="+mn-cs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1" i="1" kern="1400" dirty="0">
                          <a:solidFill>
                            <a:srgbClr val="C00000"/>
                          </a:solidFill>
                          <a:effectLst/>
                          <a:latin typeface="Century Schoolbook"/>
                        </a:rPr>
                        <a:t> </a:t>
                      </a: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  <a:ea typeface="+mn-ea"/>
                          <a:cs typeface="+mn-cs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16-00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Танцевальный вечер 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«Крутятся диски»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i="1" kern="1400" dirty="0">
                        <a:solidFill>
                          <a:schemeClr val="tx1"/>
                        </a:solidFill>
                        <a:effectLst/>
                        <a:latin typeface="Century Schoolbook"/>
                        <a:ea typeface="+mn-ea"/>
                        <a:cs typeface="+mn-cs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  <a:ea typeface="+mn-ea"/>
                          <a:cs typeface="+mn-cs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Танцевальный вечер для детей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«Детскотека»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i="1" kern="1400" dirty="0">
                        <a:solidFill>
                          <a:schemeClr val="tx1"/>
                        </a:solidFill>
                        <a:effectLst/>
                        <a:latin typeface="Century Schoolbook"/>
                        <a:ea typeface="+mn-ea"/>
                        <a:cs typeface="+mn-cs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Железнодорожн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Концерт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ВИА «Время»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(ЦКиД Каменецкий)</a:t>
                      </a: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Тренировка на свежем воздухе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(100ПУДОВ)</a:t>
                      </a: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Вечер</a:t>
                      </a:r>
                      <a:r>
                        <a:rPr lang="ru-RU" sz="12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отдыха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«Танцуй вместе с нами»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974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6</a:t>
                      </a: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Железнодорожн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Мастер – класс «Сувенир ко Дню семьи, любви и верности»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(Музей)</a:t>
                      </a: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Железнодорожн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Концертная программа 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«Ромашковая Русь»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(ДКМ)</a:t>
                      </a: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9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16-00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Танцевальный вечер 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«Крутятся диски»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1" i="1" kern="1400" dirty="0">
                        <a:solidFill>
                          <a:schemeClr val="tx1"/>
                        </a:solidFill>
                        <a:effectLst/>
                        <a:latin typeface="Century Schoolbook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12-00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Фольклорная программа «Одежда с русским характером» 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0" kern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(Библиотека)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Танцевальный вечер для детей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«Детскотека»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1" i="1" kern="1400" dirty="0">
                        <a:solidFill>
                          <a:schemeClr val="tx1"/>
                        </a:solidFill>
                        <a:effectLst/>
                        <a:latin typeface="Century Schoolbook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11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12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Тренировка на свежем воздухе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(100ПУДОВ)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Вечер отдыха «Рецепт хорошего настроения»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6722293" y="0"/>
            <a:ext cx="221887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i="1" kern="1400" cap="none" spc="0" dirty="0">
                <a:ln w="1905"/>
                <a:gradFill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ИЮЛЬ 2026</a:t>
            </a:r>
            <a:endParaRPr lang="ru-RU" sz="2800" b="1" i="1" cap="none" spc="0" dirty="0">
              <a:ln w="1905"/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22" b="24875"/>
          <a:stretch/>
        </p:blipFill>
        <p:spPr>
          <a:xfrm>
            <a:off x="334909" y="1214423"/>
            <a:ext cx="879506" cy="1000132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51520" y="0"/>
            <a:ext cx="393569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i="1" kern="1400" cap="none" spc="0" dirty="0">
                <a:ln w="1905"/>
                <a:gradFill flip="none"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162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ЛЕТО В ПАРКАХ</a:t>
            </a:r>
            <a:endParaRPr lang="ru-RU" sz="3200" b="1" i="1" cap="none" spc="0" dirty="0">
              <a:ln w="1905"/>
              <a:gradFill flip="none"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16200000" scaled="1"/>
                <a:tileRect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5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3978458"/>
              </p:ext>
            </p:extLst>
          </p:nvPr>
        </p:nvGraphicFramePr>
        <p:xfrm>
          <a:off x="0" y="428604"/>
          <a:ext cx="9143997" cy="6344148"/>
        </p:xfrm>
        <a:graphic>
          <a:graphicData uri="http://schemas.openxmlformats.org/drawingml/2006/table">
            <a:tbl>
              <a:tblPr/>
              <a:tblGrid>
                <a:gridCol w="1189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1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81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79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036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03996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14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программа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«Играй вместе с нами»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1" i="1" kern="1400" dirty="0">
                        <a:solidFill>
                          <a:schemeClr val="tx1"/>
                        </a:solidFill>
                        <a:effectLst/>
                        <a:latin typeface="Century Schoolbook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15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Железнодорожн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Творческий вернисаж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«Я рисую мелом Лето»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(Библиотека)</a:t>
                      </a:r>
                      <a:endParaRPr lang="ru-RU" sz="1200" b="1" i="1" kern="1400" dirty="0">
                        <a:solidFill>
                          <a:schemeClr val="tx1"/>
                        </a:solidFill>
                        <a:effectLst/>
                        <a:latin typeface="Century Schoolbook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16-00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Танцевальный вечер «Рецепт хорошего настроения»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  <a:endParaRPr lang="ru-RU" sz="1200" b="1" u="non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16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0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17-00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Мастер – класс «Народные промыслы»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(Музей)</a:t>
                      </a:r>
                      <a:endParaRPr lang="ru-RU" sz="1200" b="1" i="0" kern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Железнодорожн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парк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0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17-00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Игровая программа 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«На драйве»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(Ровесник)</a:t>
                      </a:r>
                      <a:endParaRPr lang="ru-RU" sz="1200" b="1" i="0" kern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18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Тренировка на свежем воздухе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(100ПУДОВ)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19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Вечер</a:t>
                      </a:r>
                      <a:r>
                        <a:rPr lang="ru-RU" sz="12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отдыха «Серебряный возраст»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  <a:endParaRPr lang="ru-RU" sz="1200" b="1" u="non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3377">
                <a:tc>
                  <a:txBody>
                    <a:bodyPr/>
                    <a:lstStyle/>
                    <a:p>
                      <a:pPr marL="0" marR="0" indent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  <a:ea typeface="+mn-ea"/>
                          <a:cs typeface="+mn-cs"/>
                        </a:rPr>
                        <a:t>20</a:t>
                      </a:r>
                    </a:p>
                    <a:p>
                      <a:pPr marL="0" marR="0" indent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1" i="1" kern="1400" dirty="0">
                        <a:solidFill>
                          <a:schemeClr val="tx1"/>
                        </a:solidFill>
                        <a:effectLst/>
                        <a:latin typeface="Century Schoolbook"/>
                        <a:ea typeface="+mn-ea"/>
                        <a:cs typeface="+mn-cs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21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Железнодорожн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Литературно-спортивная эстафета «Сказочный спринт»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(Библиотека)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1" i="1" kern="1400" dirty="0">
                        <a:solidFill>
                          <a:schemeClr val="tx1"/>
                        </a:solidFill>
                        <a:effectLst/>
                        <a:latin typeface="Century Schoolbook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22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16-00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Танцевальный вечер «Рецепт хорошего настроения»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u="none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  <a:endParaRPr lang="ru-RU" sz="1200" b="1" u="non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algn="ctr" defTabSz="914400" rtl="0" eaLnBrk="1" latinLnBrk="0" hangingPunct="1"/>
                      <a:endParaRPr lang="ru-RU" sz="1200" i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200" i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16-00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Спортивно-музыкальное мероприятие «Спортивный марафон»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  <a:endParaRPr lang="ru-RU" sz="1200" b="1" u="non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24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Танцевальный вечер для детей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«Детскотека»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u="non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1" u="non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25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Железнодорож.парк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  <a:r>
                        <a:rPr lang="ru-RU" sz="12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Концертно-игровая программа «Здравствуй, лето разноцветное!»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(ДК Партизан)</a:t>
                      </a: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26</a:t>
                      </a:r>
                      <a:endParaRPr lang="ru-RU" sz="1200" b="0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Танцевальный вечер 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«Крутятся диски»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baseline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Железнодорож</a:t>
                      </a:r>
                      <a:r>
                        <a:rPr lang="ru-RU" sz="1200" b="1" u="sng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18-00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Тренировка на свежем воздухе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kern="1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(100ПУДОВ)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u="none" kern="1200" baseline="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u="none" kern="1200" baseline="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868203"/>
              </p:ext>
            </p:extLst>
          </p:nvPr>
        </p:nvGraphicFramePr>
        <p:xfrm>
          <a:off x="35496" y="0"/>
          <a:ext cx="9108505" cy="3214710"/>
        </p:xfrm>
        <a:graphic>
          <a:graphicData uri="http://schemas.openxmlformats.org/drawingml/2006/table">
            <a:tbl>
              <a:tblPr/>
              <a:tblGrid>
                <a:gridCol w="1240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5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76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13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13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13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113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1471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</a:rPr>
                        <a:t>27</a:t>
                      </a:r>
                      <a:endParaRPr lang="ru-RU" sz="1200" b="0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i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u="sng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  <a:ea typeface="+mn-ea"/>
                          <a:cs typeface="Times New Roman" pitchFamily="18" charset="0"/>
                        </a:rPr>
                        <a:t>28</a:t>
                      </a:r>
                      <a:endParaRPr lang="ru-RU" sz="1200" b="0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16-00</a:t>
                      </a:r>
                      <a:r>
                        <a:rPr lang="ru-RU" sz="12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Развлекательная программа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"Солнышко лучистое"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  <a:endParaRPr lang="ru-RU" sz="1200" b="1" u="non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u="sng" kern="1400" dirty="0">
                          <a:solidFill>
                            <a:schemeClr val="tx1"/>
                          </a:solidFill>
                          <a:effectLst/>
                          <a:latin typeface="Century Schoolbook"/>
                          <a:ea typeface="+mn-ea"/>
                          <a:cs typeface="Times New Roman" pitchFamily="18" charset="0"/>
                        </a:rPr>
                        <a:t>29</a:t>
                      </a:r>
                      <a:endParaRPr lang="ru-RU" sz="1200" b="0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16-00</a:t>
                      </a:r>
                      <a:r>
                        <a:rPr lang="ru-RU" sz="12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Вечер</a:t>
                      </a:r>
                      <a:r>
                        <a:rPr lang="ru-RU" sz="12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отдыха «Серебряный возраст»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none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  <a:endParaRPr lang="ru-RU" sz="1200" b="1" u="non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i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u="sng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Машиностр-ный</a:t>
                      </a:r>
                      <a:r>
                        <a:rPr lang="ru-RU" sz="1200" b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парк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17-00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Танцевальный вечер для детей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«Детскотека»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 УГП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i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i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0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1397000"/>
          <a:ext cx="8429683" cy="3335656"/>
        </p:xfrm>
        <a:graphic>
          <a:graphicData uri="http://schemas.openxmlformats.org/drawingml/2006/table">
            <a:tbl>
              <a:tblPr/>
              <a:tblGrid>
                <a:gridCol w="1204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5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24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42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42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42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42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1499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1" i="1" kern="1400" dirty="0">
                          <a:solidFill>
                            <a:srgbClr val="C00000"/>
                          </a:solidFill>
                          <a:effectLst/>
                          <a:latin typeface="Century Schoolbook"/>
                        </a:rPr>
                        <a:t> </a:t>
                      </a: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1" i="1" kern="1400" dirty="0">
                          <a:solidFill>
                            <a:srgbClr val="C00000"/>
                          </a:solidFill>
                          <a:effectLst/>
                          <a:latin typeface="Century Schoolbook"/>
                        </a:rPr>
                        <a:t> </a:t>
                      </a: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800" b="1" i="1" kern="1400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8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1" i="1" kern="1400" dirty="0">
                        <a:solidFill>
                          <a:srgbClr val="C00000"/>
                        </a:solidFill>
                        <a:effectLst/>
                        <a:latin typeface="Century Schoolbook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1" i="1" kern="1400" dirty="0">
                        <a:solidFill>
                          <a:srgbClr val="C00000"/>
                        </a:solidFill>
                        <a:effectLst/>
                        <a:latin typeface="Century Schoolbook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066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0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1500174"/>
          <a:ext cx="8712966" cy="3151210"/>
        </p:xfrm>
        <a:graphic>
          <a:graphicData uri="http://schemas.openxmlformats.org/drawingml/2006/table">
            <a:tbl>
              <a:tblPr/>
              <a:tblGrid>
                <a:gridCol w="1244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7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22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4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47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47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447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04665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1" i="1" kern="1400" dirty="0">
                        <a:solidFill>
                          <a:srgbClr val="C00000"/>
                        </a:solidFill>
                        <a:effectLst/>
                        <a:latin typeface="Century Schoolbook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1" i="1" kern="1400" dirty="0">
                        <a:solidFill>
                          <a:srgbClr val="C00000"/>
                        </a:solidFill>
                        <a:effectLst/>
                        <a:latin typeface="Century Schoolbook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1" i="1" kern="1400" dirty="0">
                        <a:solidFill>
                          <a:srgbClr val="C00000"/>
                        </a:solidFill>
                        <a:effectLst/>
                        <a:latin typeface="Century Schoolbook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7902">
                <a:tc>
                  <a:txBody>
                    <a:bodyPr/>
                    <a:lstStyle/>
                    <a:p>
                      <a:pPr marL="0" marR="0" indent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i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i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1" i="1" kern="1400" dirty="0">
                        <a:solidFill>
                          <a:srgbClr val="C00000"/>
                        </a:solidFill>
                        <a:effectLst/>
                        <a:latin typeface="Century Schoolbook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665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i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28789" marB="28789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28789" marB="28789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28789" marB="28789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28789" marB="28789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28789" marB="28789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28789" marB="28789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1500174"/>
          <a:ext cx="8712966" cy="1046654"/>
        </p:xfrm>
        <a:graphic>
          <a:graphicData uri="http://schemas.openxmlformats.org/drawingml/2006/table">
            <a:tbl>
              <a:tblPr/>
              <a:tblGrid>
                <a:gridCol w="1244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7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22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4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47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47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447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04665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3667" marR="31557" marT="28789" marB="28789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3667" marR="31557" marT="28789" marB="28789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3667" marR="31557" marT="28789" marB="28789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3667" marR="31557" marT="28789" marB="28789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3667" marR="31557" marT="28789" marB="28789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3667" marR="31557" marT="28789" marB="28789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3667" marR="31557" marT="31557" marB="31557">
                    <a:lnL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C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3358</TotalTime>
  <Words>405</Words>
  <Application>Microsoft Office PowerPoint</Application>
  <PresentationFormat>Экран (4:3)</PresentationFormat>
  <Paragraphs>185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5" baseType="lpstr">
      <vt:lpstr>Arial</vt:lpstr>
      <vt:lpstr>Arial Black</vt:lpstr>
      <vt:lpstr>Calibri</vt:lpstr>
      <vt:lpstr>Century</vt:lpstr>
      <vt:lpstr>Century Schoolbook</vt:lpstr>
      <vt:lpstr>Georgia</vt:lpstr>
      <vt:lpstr>Times New Roman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Наташа</dc:creator>
  <cp:lastModifiedBy>пк</cp:lastModifiedBy>
  <cp:revision>275</cp:revision>
  <dcterms:created xsi:type="dcterms:W3CDTF">2016-06-17T09:17:12Z</dcterms:created>
  <dcterms:modified xsi:type="dcterms:W3CDTF">2026-06-24T07:03:03Z</dcterms:modified>
</cp:coreProperties>
</file>